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8" r:id="rId3"/>
    <p:sldId id="299" r:id="rId4"/>
    <p:sldId id="283" r:id="rId5"/>
    <p:sldId id="285" r:id="rId6"/>
    <p:sldId id="288" r:id="rId7"/>
    <p:sldId id="289" r:id="rId8"/>
    <p:sldId id="294" r:id="rId9"/>
    <p:sldId id="293" r:id="rId10"/>
    <p:sldId id="295" r:id="rId11"/>
    <p:sldId id="301" r:id="rId12"/>
    <p:sldId id="286" r:id="rId13"/>
    <p:sldId id="287" r:id="rId14"/>
    <p:sldId id="291" r:id="rId15"/>
    <p:sldId id="300" r:id="rId16"/>
    <p:sldId id="266" r:id="rId17"/>
    <p:sldId id="273" r:id="rId18"/>
    <p:sldId id="302" r:id="rId19"/>
    <p:sldId id="304" r:id="rId20"/>
    <p:sldId id="305" r:id="rId21"/>
    <p:sldId id="297" r:id="rId22"/>
    <p:sldId id="303" r:id="rId2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96D"/>
    <a:srgbClr val="78B832"/>
    <a:srgbClr val="FF3300"/>
    <a:srgbClr val="F9F9F9"/>
    <a:srgbClr val="BB4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14" y="2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48473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20134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7486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8681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3020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51131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3777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6750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351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40458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8449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uk-U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28681-E176-4574-9D03-A349A9F1EC56}" type="datetimeFigureOut">
              <a:rPr lang="uk-UA" smtClean="0"/>
              <a:t>30.09.2013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35121-2BAA-4B45-8352-A292AEEB9144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95376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4.png"/><Relationship Id="rId3" Type="http://schemas.openxmlformats.org/officeDocument/2006/relationships/image" Target="../media/image22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9.png"/><Relationship Id="rId5" Type="http://schemas.openxmlformats.org/officeDocument/2006/relationships/image" Target="../media/image11.emf"/><Relationship Id="rId10" Type="http://schemas.openxmlformats.org/officeDocument/2006/relationships/image" Target="../media/image7.emf"/><Relationship Id="rId4" Type="http://schemas.openxmlformats.org/officeDocument/2006/relationships/image" Target="../media/image23.png"/><Relationship Id="rId9" Type="http://schemas.openxmlformats.org/officeDocument/2006/relationships/image" Target="../media/image6.emf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4.png"/><Relationship Id="rId7" Type="http://schemas.openxmlformats.org/officeDocument/2006/relationships/image" Target="../media/image12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Structured Analytics</a:t>
            </a:r>
            <a:br>
              <a:rPr lang="en-US" dirty="0"/>
            </a:br>
            <a:r>
              <a:rPr lang="en-US" sz="3600" dirty="0"/>
              <a:t>Near </a:t>
            </a:r>
            <a:r>
              <a:rPr lang="en-US" sz="3600" dirty="0" smtClean="0"/>
              <a:t>real-time &amp; Big </a:t>
            </a:r>
            <a:r>
              <a:rPr lang="en-US" sz="3600" dirty="0"/>
              <a:t>Data</a:t>
            </a:r>
            <a:endParaRPr lang="uk-UA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565365" y="4951562"/>
            <a:ext cx="3249283" cy="668546"/>
          </a:xfrm>
        </p:spPr>
        <p:txBody>
          <a:bodyPr>
            <a:normAutofit fontScale="85000" lnSpcReduction="20000"/>
          </a:bodyPr>
          <a:lstStyle/>
          <a:p>
            <a:pPr algn="r"/>
            <a:r>
              <a:rPr lang="en-US" smtClean="0"/>
              <a:t>Taras Bachynskyy</a:t>
            </a:r>
          </a:p>
          <a:p>
            <a:pPr algn="r"/>
            <a:r>
              <a:rPr lang="en-US" smtClean="0"/>
              <a:t>2013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653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Amazon Redshift</a:t>
            </a:r>
            <a:endParaRPr lang="uk-U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794" y="532606"/>
            <a:ext cx="1123950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46" y="1825625"/>
            <a:ext cx="2895161" cy="146856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3751385" y="1825625"/>
            <a:ext cx="76024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Inexpensive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$999 per 1 TB of </a:t>
            </a:r>
            <a:r>
              <a:rPr lang="en-US" sz="2400" u="sng" dirty="0" smtClean="0">
                <a:solidFill>
                  <a:schemeClr val="bg1">
                    <a:lumMod val="50000"/>
                  </a:schemeClr>
                </a:solidFill>
              </a:rPr>
              <a:t>compressed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 data per 1 year </a:t>
            </a:r>
          </a:p>
          <a:p>
            <a:r>
              <a:rPr lang="en-US" dirty="0" smtClean="0"/>
              <a:t>optimized for DW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I/O intensive workload</a:t>
            </a:r>
          </a:p>
          <a:p>
            <a:r>
              <a:rPr lang="en-US" dirty="0"/>
              <a:t>d</a:t>
            </a:r>
            <a:r>
              <a:rPr lang="en-US" dirty="0" smtClean="0"/>
              <a:t>ata compression</a:t>
            </a:r>
          </a:p>
          <a:p>
            <a:r>
              <a:rPr lang="en-US" dirty="0" smtClean="0"/>
              <a:t>fast</a:t>
            </a:r>
          </a:p>
          <a:p>
            <a:r>
              <a:rPr lang="en-US" dirty="0" smtClean="0"/>
              <a:t>PB-scale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/>
              <a:t>Columnar storages on </a:t>
            </a:r>
            <a:r>
              <a:rPr lang="en-US" b="1" dirty="0" smtClean="0"/>
              <a:t>premise</a:t>
            </a:r>
          </a:p>
          <a:p>
            <a:r>
              <a:rPr lang="en-US" dirty="0"/>
              <a:t>HP Vertica</a:t>
            </a:r>
          </a:p>
          <a:p>
            <a:r>
              <a:rPr lang="en-US" dirty="0" err="1"/>
              <a:t>ParAccel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65" y="4001294"/>
            <a:ext cx="3068642" cy="210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2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10462"/>
          </a:xfrm>
        </p:spPr>
        <p:txBody>
          <a:bodyPr/>
          <a:lstStyle/>
          <a:p>
            <a:r>
              <a:rPr lang="en-US" b="1" dirty="0" smtClean="0"/>
              <a:t>Scalability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31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/>
          <p:cNvSpPr txBox="1">
            <a:spLocks/>
          </p:cNvSpPr>
          <p:nvPr/>
        </p:nvSpPr>
        <p:spPr>
          <a:xfrm>
            <a:off x="9913790" y="6021064"/>
            <a:ext cx="1642848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ggreagated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 data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40" y="3048435"/>
            <a:ext cx="1650188" cy="214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Growth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traditional approach</a:t>
            </a:r>
            <a:endParaRPr lang="uk-UA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0" y="3476648"/>
            <a:ext cx="895350" cy="97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50" y="1962150"/>
            <a:ext cx="2266950" cy="13097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39" y="4805362"/>
            <a:ext cx="1528762" cy="14031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080" y="3198413"/>
            <a:ext cx="1219601" cy="2012261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195348">
            <a:off x="2253883" y="2855866"/>
            <a:ext cx="1779059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2003786" y="3706777"/>
            <a:ext cx="155473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19458190">
            <a:off x="2111475" y="4705223"/>
            <a:ext cx="1853668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3419051" y="6063310"/>
            <a:ext cx="142789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ncremental data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568" y="2616991"/>
            <a:ext cx="1985243" cy="3275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082" y="3508926"/>
            <a:ext cx="1028700" cy="1000125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>
            <a:off x="4517297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5672" y="3056919"/>
            <a:ext cx="745266" cy="404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753" y="3539859"/>
            <a:ext cx="745266" cy="4048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557" y="4104367"/>
            <a:ext cx="509986" cy="40483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42" y="4104367"/>
            <a:ext cx="514186" cy="40483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95" y="4695177"/>
            <a:ext cx="1339377" cy="237291"/>
          </a:xfrm>
          <a:prstGeom prst="rect">
            <a:avLst/>
          </a:prstGeom>
        </p:spPr>
      </p:pic>
      <p:sp>
        <p:nvSpPr>
          <p:cNvPr id="83" name="Content Placeholder 2"/>
          <p:cNvSpPr txBox="1">
            <a:spLocks/>
          </p:cNvSpPr>
          <p:nvPr/>
        </p:nvSpPr>
        <p:spPr>
          <a:xfrm>
            <a:off x="6641921" y="6034356"/>
            <a:ext cx="137921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historical data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136" y="3508926"/>
            <a:ext cx="1028700" cy="1000125"/>
          </a:xfrm>
          <a:prstGeom prst="rect">
            <a:avLst/>
          </a:prstGeom>
        </p:spPr>
      </p:pic>
      <p:sp>
        <p:nvSpPr>
          <p:cNvPr id="85" name="Right Arrow 84"/>
          <p:cNvSpPr/>
          <p:nvPr/>
        </p:nvSpPr>
        <p:spPr>
          <a:xfrm>
            <a:off x="7886351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94257" y="6124324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uk-UA" sz="2800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6187960" y="6088327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uk-UA" sz="2800" b="1" dirty="0"/>
          </a:p>
        </p:txBody>
      </p:sp>
      <p:sp>
        <p:nvSpPr>
          <p:cNvPr id="92" name="Rounded Rectangle 91"/>
          <p:cNvSpPr/>
          <p:nvPr/>
        </p:nvSpPr>
        <p:spPr>
          <a:xfrm>
            <a:off x="9454291" y="6111773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uk-UA" sz="2800" b="1" dirty="0"/>
          </a:p>
        </p:txBody>
      </p:sp>
      <p:sp>
        <p:nvSpPr>
          <p:cNvPr id="69" name="Left-Right Arrow 68"/>
          <p:cNvSpPr/>
          <p:nvPr/>
        </p:nvSpPr>
        <p:spPr>
          <a:xfrm rot="16200000">
            <a:off x="829171" y="2331038"/>
            <a:ext cx="1469533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0" name="Left-Right Arrow 69"/>
          <p:cNvSpPr/>
          <p:nvPr/>
        </p:nvSpPr>
        <p:spPr>
          <a:xfrm rot="16200000">
            <a:off x="767176" y="5228265"/>
            <a:ext cx="1618066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Left-Right Arrow 70"/>
          <p:cNvSpPr/>
          <p:nvPr/>
        </p:nvSpPr>
        <p:spPr>
          <a:xfrm rot="16200000">
            <a:off x="979269" y="3715490"/>
            <a:ext cx="1170511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8" name="Left-Right Arrow 87"/>
          <p:cNvSpPr/>
          <p:nvPr/>
        </p:nvSpPr>
        <p:spPr>
          <a:xfrm rot="16200000">
            <a:off x="9327098" y="3614197"/>
            <a:ext cx="189991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scale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9" name="Left-Right Arrow 88"/>
          <p:cNvSpPr/>
          <p:nvPr/>
        </p:nvSpPr>
        <p:spPr>
          <a:xfrm rot="16200000">
            <a:off x="5481312" y="3487586"/>
            <a:ext cx="2985135" cy="769965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scale</a:t>
            </a:r>
            <a:endParaRPr lang="uk-UA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0" name="Left-Right Arrow 89"/>
          <p:cNvSpPr/>
          <p:nvPr/>
        </p:nvSpPr>
        <p:spPr>
          <a:xfrm rot="16200000">
            <a:off x="3023445" y="3701052"/>
            <a:ext cx="189991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scale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4022066" y="1462964"/>
            <a:ext cx="5580117" cy="865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6600" b="1" dirty="0" smtClean="0">
                <a:solidFill>
                  <a:srgbClr val="C00000"/>
                </a:solidFill>
              </a:rPr>
              <a:t>limited </a:t>
            </a:r>
            <a:r>
              <a:rPr lang="en-US" sz="4400" b="1" dirty="0" smtClean="0">
                <a:solidFill>
                  <a:srgbClr val="C00000"/>
                </a:solidFill>
              </a:rPr>
              <a:t>to  ~250 million rows</a:t>
            </a:r>
          </a:p>
          <a:p>
            <a:pPr marL="0" indent="0" algn="ctr">
              <a:buNone/>
            </a:pPr>
            <a:r>
              <a:rPr lang="en-US" sz="3300" b="1" dirty="0">
                <a:solidFill>
                  <a:srgbClr val="C00000"/>
                </a:solidFill>
              </a:rPr>
              <a:t>d</a:t>
            </a:r>
            <a:r>
              <a:rPr lang="en-US" sz="3300" b="1" dirty="0" smtClean="0">
                <a:solidFill>
                  <a:srgbClr val="C00000"/>
                </a:solidFill>
              </a:rPr>
              <a:t>epends on technology platform</a:t>
            </a:r>
          </a:p>
        </p:txBody>
      </p:sp>
    </p:spTree>
    <p:extLst>
      <p:ext uri="{BB962C8B-B14F-4D97-AF65-F5344CB8AC3E}">
        <p14:creationId xmlns:p14="http://schemas.microsoft.com/office/powerpoint/2010/main" val="1813850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88" grpId="0" animBg="1"/>
      <p:bldP spid="89" grpId="0" animBg="1"/>
      <p:bldP spid="90" grpId="0" animBg="1"/>
      <p:bldP spid="9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082" y="3508926"/>
            <a:ext cx="1028700" cy="1000125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>
            <a:off x="4517297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1136" y="3508926"/>
            <a:ext cx="1028700" cy="1000125"/>
          </a:xfrm>
          <a:prstGeom prst="rect">
            <a:avLst/>
          </a:prstGeom>
        </p:spPr>
      </p:pic>
      <p:sp>
        <p:nvSpPr>
          <p:cNvPr id="85" name="Right Arrow 84"/>
          <p:cNvSpPr/>
          <p:nvPr/>
        </p:nvSpPr>
        <p:spPr>
          <a:xfrm>
            <a:off x="7886351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936" y="2856592"/>
            <a:ext cx="1885950" cy="24955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327" y="3345297"/>
            <a:ext cx="1162050" cy="1552575"/>
          </a:xfrm>
          <a:prstGeom prst="rect">
            <a:avLst/>
          </a:prstGeom>
        </p:spPr>
      </p:pic>
      <p:sp>
        <p:nvSpPr>
          <p:cNvPr id="87" name="Content Placeholder 2"/>
          <p:cNvSpPr txBox="1">
            <a:spLocks/>
          </p:cNvSpPr>
          <p:nvPr/>
        </p:nvSpPr>
        <p:spPr>
          <a:xfrm>
            <a:off x="9913790" y="6021064"/>
            <a:ext cx="1642848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ggreagated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 data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940" y="3048435"/>
            <a:ext cx="1650188" cy="214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Growth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traditional approach</a:t>
            </a:r>
            <a:endParaRPr lang="uk-UA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Content Placeholder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50" y="3476648"/>
            <a:ext cx="895350" cy="97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450" y="1962150"/>
            <a:ext cx="2266950" cy="13097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6039" y="4805362"/>
            <a:ext cx="1528762" cy="14031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43080" y="3198413"/>
            <a:ext cx="1219601" cy="2012261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195348">
            <a:off x="2253883" y="2855866"/>
            <a:ext cx="1779059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2003786" y="3706777"/>
            <a:ext cx="155473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19458190">
            <a:off x="2111475" y="4705223"/>
            <a:ext cx="1853668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3419051" y="6063310"/>
            <a:ext cx="142789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ncremental data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5568" y="2616991"/>
            <a:ext cx="1985243" cy="327552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95672" y="3056919"/>
            <a:ext cx="745266" cy="404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00753" y="3539859"/>
            <a:ext cx="745266" cy="4048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4557" y="4104367"/>
            <a:ext cx="509986" cy="40483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042" y="4104367"/>
            <a:ext cx="514186" cy="40483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01995" y="4695177"/>
            <a:ext cx="1339377" cy="237291"/>
          </a:xfrm>
          <a:prstGeom prst="rect">
            <a:avLst/>
          </a:prstGeom>
        </p:spPr>
      </p:pic>
      <p:sp>
        <p:nvSpPr>
          <p:cNvPr id="83" name="Content Placeholder 2"/>
          <p:cNvSpPr txBox="1">
            <a:spLocks/>
          </p:cNvSpPr>
          <p:nvPr/>
        </p:nvSpPr>
        <p:spPr>
          <a:xfrm>
            <a:off x="6641921" y="6034356"/>
            <a:ext cx="137921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historical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94257" y="6124324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uk-UA" sz="2800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6187960" y="6088327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uk-UA" sz="2800" b="1" dirty="0"/>
          </a:p>
        </p:txBody>
      </p:sp>
      <p:sp>
        <p:nvSpPr>
          <p:cNvPr id="92" name="Rounded Rectangle 91"/>
          <p:cNvSpPr/>
          <p:nvPr/>
        </p:nvSpPr>
        <p:spPr>
          <a:xfrm>
            <a:off x="9454291" y="6111773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uk-UA" sz="2800" b="1" dirty="0"/>
          </a:p>
        </p:txBody>
      </p:sp>
      <p:sp>
        <p:nvSpPr>
          <p:cNvPr id="69" name="Left-Right Arrow 68"/>
          <p:cNvSpPr/>
          <p:nvPr/>
        </p:nvSpPr>
        <p:spPr>
          <a:xfrm rot="16200000">
            <a:off x="829171" y="2331038"/>
            <a:ext cx="1469533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0" name="Left-Right Arrow 69"/>
          <p:cNvSpPr/>
          <p:nvPr/>
        </p:nvSpPr>
        <p:spPr>
          <a:xfrm rot="16200000">
            <a:off x="767176" y="5228265"/>
            <a:ext cx="1618066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1" name="Left-Right Arrow 70"/>
          <p:cNvSpPr/>
          <p:nvPr/>
        </p:nvSpPr>
        <p:spPr>
          <a:xfrm rot="16200000">
            <a:off x="979269" y="3715490"/>
            <a:ext cx="1170511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23697" y="4619633"/>
            <a:ext cx="307182" cy="15069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80508" y="4977474"/>
            <a:ext cx="428625" cy="190500"/>
          </a:xfrm>
          <a:prstGeom prst="rect">
            <a:avLst/>
          </a:prstGeom>
        </p:spPr>
      </p:pic>
      <p:sp>
        <p:nvSpPr>
          <p:cNvPr id="38" name="Left-Right Arrow 37"/>
          <p:cNvSpPr/>
          <p:nvPr/>
        </p:nvSpPr>
        <p:spPr>
          <a:xfrm rot="965386">
            <a:off x="9152564" y="3869139"/>
            <a:ext cx="189991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Left-Right Arrow 39"/>
          <p:cNvSpPr/>
          <p:nvPr/>
        </p:nvSpPr>
        <p:spPr>
          <a:xfrm rot="883306">
            <a:off x="2937694" y="3891203"/>
            <a:ext cx="189991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Left-Right Arrow 38"/>
          <p:cNvSpPr/>
          <p:nvPr/>
        </p:nvSpPr>
        <p:spPr>
          <a:xfrm rot="774447">
            <a:off x="5599443" y="3741462"/>
            <a:ext cx="2974378" cy="769965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6187960" y="1566861"/>
            <a:ext cx="5461667" cy="91467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7600" b="1" dirty="0" smtClean="0">
                <a:solidFill>
                  <a:srgbClr val="C00000"/>
                </a:solidFill>
              </a:rPr>
              <a:t>Practically not supported! 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rgbClr val="C00000"/>
                </a:solidFill>
              </a:rPr>
              <a:t>manipulations with connection strings or TCP/IP load balancers are not ‘scale-out’ solutions </a:t>
            </a:r>
            <a:endParaRPr lang="en-US" sz="44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39" grpId="0" animBg="1"/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ight Arrow 118"/>
          <p:cNvSpPr/>
          <p:nvPr/>
        </p:nvSpPr>
        <p:spPr>
          <a:xfrm>
            <a:off x="5599712" y="3450487"/>
            <a:ext cx="918037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ight Arrow 119"/>
          <p:cNvSpPr/>
          <p:nvPr/>
        </p:nvSpPr>
        <p:spPr>
          <a:xfrm>
            <a:off x="5621505" y="3849623"/>
            <a:ext cx="896244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ight Arrow 120"/>
          <p:cNvSpPr/>
          <p:nvPr/>
        </p:nvSpPr>
        <p:spPr>
          <a:xfrm>
            <a:off x="5611563" y="4270052"/>
            <a:ext cx="90618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920" y="3639954"/>
            <a:ext cx="1175325" cy="117590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150" y="3340633"/>
            <a:ext cx="135255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Growth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modern approach</a:t>
            </a:r>
            <a:endParaRPr lang="uk-UA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683396" y="3802342"/>
            <a:ext cx="119687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9464719">
            <a:off x="1730486" y="4567729"/>
            <a:ext cx="133056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5" name="Content Placeholder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6" y="3476648"/>
            <a:ext cx="895350" cy="97652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06" y="1962150"/>
            <a:ext cx="2266950" cy="13097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795" y="4805362"/>
            <a:ext cx="1528762" cy="140311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4531" y="3521806"/>
            <a:ext cx="1307660" cy="351484"/>
          </a:xfrm>
          <a:prstGeom prst="rect">
            <a:avLst/>
          </a:prstGeom>
        </p:spPr>
      </p:pic>
      <p:sp>
        <p:nvSpPr>
          <p:cNvPr id="83" name="Title 1"/>
          <p:cNvSpPr txBox="1">
            <a:spLocks/>
          </p:cNvSpPr>
          <p:nvPr/>
        </p:nvSpPr>
        <p:spPr>
          <a:xfrm>
            <a:off x="3029723" y="4586631"/>
            <a:ext cx="852485" cy="47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MQ</a:t>
            </a:r>
            <a:endParaRPr lang="uk-UA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7520" y="3487554"/>
            <a:ext cx="1175325" cy="1175903"/>
          </a:xfrm>
          <a:prstGeom prst="rect">
            <a:avLst/>
          </a:prstGeom>
        </p:spPr>
      </p:pic>
      <p:sp>
        <p:nvSpPr>
          <p:cNvPr id="85" name="Title 1"/>
          <p:cNvSpPr txBox="1">
            <a:spLocks/>
          </p:cNvSpPr>
          <p:nvPr/>
        </p:nvSpPr>
        <p:spPr>
          <a:xfrm>
            <a:off x="4148474" y="4712591"/>
            <a:ext cx="1860032" cy="42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workers</a:t>
            </a:r>
            <a:endParaRPr lang="uk-UA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994905" y="3456380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2458082" y="2361164"/>
            <a:ext cx="3449625" cy="75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assively parallel processing</a:t>
            </a:r>
            <a:endParaRPr lang="uk-UA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016697" y="3855516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006755" y="4275945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2814" y="3918568"/>
            <a:ext cx="1307660" cy="35148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337" y="4317704"/>
            <a:ext cx="1307660" cy="351484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745267">
            <a:off x="1887076" y="3092921"/>
            <a:ext cx="1180684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599634" y="2276429"/>
            <a:ext cx="3294684" cy="3051825"/>
          </a:xfrm>
          <a:prstGeom prst="round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046718" y="2048400"/>
            <a:ext cx="2271955" cy="1354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 oriented storage</a:t>
            </a:r>
            <a:endParaRPr lang="uk-UA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750" y="3188233"/>
            <a:ext cx="1352550" cy="17526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125152" y="3203732"/>
            <a:ext cx="402769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400" b="1" dirty="0" smtClean="0">
                <a:solidFill>
                  <a:srgbClr val="78B832"/>
                </a:solidFill>
              </a:rPr>
              <a:t>Petabyte scale !</a:t>
            </a:r>
            <a:endParaRPr lang="uk-UA" sz="5400" dirty="0">
              <a:solidFill>
                <a:srgbClr val="78B832"/>
              </a:solidFill>
            </a:endParaRPr>
          </a:p>
        </p:txBody>
      </p:sp>
      <p:sp>
        <p:nvSpPr>
          <p:cNvPr id="37" name="Left-Right Arrow 36"/>
          <p:cNvSpPr/>
          <p:nvPr/>
        </p:nvSpPr>
        <p:spPr>
          <a:xfrm rot="16200000">
            <a:off x="465758" y="2331038"/>
            <a:ext cx="1469533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8" name="Left-Right Arrow 37"/>
          <p:cNvSpPr/>
          <p:nvPr/>
        </p:nvSpPr>
        <p:spPr>
          <a:xfrm rot="16200000">
            <a:off x="403763" y="5228265"/>
            <a:ext cx="1618066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Left-Right Arrow 38"/>
          <p:cNvSpPr/>
          <p:nvPr/>
        </p:nvSpPr>
        <p:spPr>
          <a:xfrm rot="16200000">
            <a:off x="615856" y="3715490"/>
            <a:ext cx="1170511" cy="540356"/>
          </a:xfrm>
          <a:prstGeom prst="leftRightArrow">
            <a:avLst/>
          </a:prstGeom>
          <a:solidFill>
            <a:srgbClr val="78B832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6826" y="4795087"/>
            <a:ext cx="333474" cy="148211"/>
          </a:xfrm>
          <a:prstGeom prst="rect">
            <a:avLst/>
          </a:prstGeom>
        </p:spPr>
      </p:pic>
      <p:sp>
        <p:nvSpPr>
          <p:cNvPr id="41" name="Left-Right Arrow 40"/>
          <p:cNvSpPr/>
          <p:nvPr/>
        </p:nvSpPr>
        <p:spPr>
          <a:xfrm rot="774447">
            <a:off x="6090992" y="3773717"/>
            <a:ext cx="2452991" cy="769965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4" name="Left-Right Arrow 43"/>
          <p:cNvSpPr/>
          <p:nvPr/>
        </p:nvSpPr>
        <p:spPr>
          <a:xfrm rot="883306">
            <a:off x="4247276" y="3805444"/>
            <a:ext cx="154354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Left-Right Arrow 34"/>
          <p:cNvSpPr/>
          <p:nvPr/>
        </p:nvSpPr>
        <p:spPr>
          <a:xfrm rot="883306">
            <a:off x="2712527" y="3816175"/>
            <a:ext cx="1543541" cy="540356"/>
          </a:xfrm>
          <a:prstGeom prst="leftRightArrow">
            <a:avLst/>
          </a:prstGeom>
          <a:solidFill>
            <a:srgbClr val="78B83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cale out</a:t>
            </a:r>
            <a:endParaRPr lang="uk-UA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2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1" grpId="0" animBg="1"/>
      <p:bldP spid="44" grpId="0" animBg="1"/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3410462"/>
          </a:xfrm>
        </p:spPr>
        <p:txBody>
          <a:bodyPr/>
          <a:lstStyle/>
          <a:p>
            <a:r>
              <a:rPr lang="en-US" b="1" dirty="0"/>
              <a:t>Information Delivery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pull model vs. push model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511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Information Delivery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pull model</a:t>
            </a:r>
            <a:endParaRPr lang="uk-UA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50" y="1676399"/>
            <a:ext cx="7988550" cy="5146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813" y="4752976"/>
            <a:ext cx="195262" cy="193640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2762" y="3886994"/>
            <a:ext cx="185737" cy="1841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6182" y="4946616"/>
            <a:ext cx="195262" cy="193640"/>
          </a:xfrm>
          <a:prstGeom prst="rect">
            <a:avLst/>
          </a:prstGeom>
        </p:spPr>
      </p:pic>
      <p:pic>
        <p:nvPicPr>
          <p:cNvPr id="14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131" y="4080634"/>
            <a:ext cx="185737" cy="184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751" y="1676399"/>
            <a:ext cx="7988550" cy="51466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513" y="4946616"/>
            <a:ext cx="195262" cy="193640"/>
          </a:xfrm>
          <a:prstGeom prst="rect">
            <a:avLst/>
          </a:prstGeom>
        </p:spPr>
      </p:pic>
      <p:pic>
        <p:nvPicPr>
          <p:cNvPr id="17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462" y="4080634"/>
            <a:ext cx="185737" cy="18419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749" y="1676398"/>
            <a:ext cx="7988551" cy="51466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1748" y="1676398"/>
            <a:ext cx="7988552" cy="514667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31747" y="1672048"/>
            <a:ext cx="7988553" cy="514667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1746" y="1676396"/>
            <a:ext cx="7988554" cy="5146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4" y="4752976"/>
            <a:ext cx="195262" cy="193640"/>
          </a:xfrm>
          <a:prstGeom prst="rect">
            <a:avLst/>
          </a:prstGeom>
        </p:spPr>
      </p:pic>
      <p:pic>
        <p:nvPicPr>
          <p:cNvPr id="27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093" y="3886994"/>
            <a:ext cx="185737" cy="18419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5176" y="1884328"/>
            <a:ext cx="4541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l</a:t>
            </a:r>
            <a:r>
              <a:rPr lang="en-US" sz="2800" b="1" dirty="0" smtClean="0">
                <a:solidFill>
                  <a:srgbClr val="C00000"/>
                </a:solidFill>
              </a:rPr>
              <a:t>imited maintenance window</a:t>
            </a:r>
            <a:endParaRPr lang="uk-UA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30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Information </a:t>
            </a:r>
            <a:r>
              <a:rPr lang="en-US" b="1" dirty="0" smtClean="0"/>
              <a:t>Delivery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push model</a:t>
            </a:r>
            <a:endParaRPr lang="uk-UA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46" y="1676396"/>
            <a:ext cx="7988554" cy="51466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144" y="4752976"/>
            <a:ext cx="195262" cy="193640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6093" y="3886994"/>
            <a:ext cx="185737" cy="184194"/>
          </a:xfrm>
          <a:prstGeom prst="rect">
            <a:avLst/>
          </a:prstGeom>
        </p:spPr>
      </p:pic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31746" y="1676396"/>
            <a:ext cx="7988554" cy="51466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746" y="1676396"/>
            <a:ext cx="7988554" cy="514667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299257" y="1520275"/>
            <a:ext cx="46967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78B832"/>
                </a:solidFill>
              </a:rPr>
              <a:t>push </a:t>
            </a:r>
            <a:r>
              <a:rPr lang="en-US" sz="5400" b="1" dirty="0" smtClean="0">
                <a:solidFill>
                  <a:srgbClr val="78B832"/>
                </a:solidFill>
              </a:rPr>
              <a:t>model !</a:t>
            </a:r>
            <a:endParaRPr lang="uk-UA" sz="5400" dirty="0">
              <a:solidFill>
                <a:srgbClr val="78B83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8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Consolidation</a:t>
            </a:r>
          </a:p>
          <a:p>
            <a:r>
              <a:rPr lang="en-US" dirty="0" smtClean="0"/>
              <a:t>Cleansing</a:t>
            </a:r>
          </a:p>
          <a:p>
            <a:r>
              <a:rPr lang="en-US" dirty="0" smtClean="0"/>
              <a:t>Validation</a:t>
            </a:r>
          </a:p>
          <a:p>
            <a:r>
              <a:rPr lang="en-US" dirty="0" smtClean="0"/>
              <a:t>Pre-processing</a:t>
            </a:r>
          </a:p>
          <a:p>
            <a:r>
              <a:rPr lang="en-US" dirty="0" smtClean="0"/>
              <a:t>Lookup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Surrogate keys !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3335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Performance</a:t>
            </a:r>
            <a:endParaRPr lang="uk-UA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828" y="1497822"/>
            <a:ext cx="70261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883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uk-UA" dirty="0"/>
          </a:p>
        </p:txBody>
      </p:sp>
      <p:pic>
        <p:nvPicPr>
          <p:cNvPr id="4" name="Content Placeholder 3" descr="https://confluence.softserveinc.com/download/attachments/63576904/diagram_v6.png?version=1&amp;modificationDate=136835535867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90" y="1566831"/>
            <a:ext cx="8699797" cy="48253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77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8437" y="1901031"/>
            <a:ext cx="67151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22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00784"/>
              </p:ext>
            </p:extLst>
          </p:nvPr>
        </p:nvGraphicFramePr>
        <p:xfrm>
          <a:off x="515914" y="235894"/>
          <a:ext cx="10743421" cy="6497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05782"/>
                <a:gridCol w="5596013"/>
                <a:gridCol w="3441626"/>
              </a:tblGrid>
              <a:tr h="370840">
                <a:tc>
                  <a:txBody>
                    <a:bodyPr/>
                    <a:lstStyle/>
                    <a:p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Traditional Approach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Modern Approach</a:t>
                      </a:r>
                      <a:endParaRPr lang="uk-UA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Self-Service</a:t>
                      </a:r>
                      <a:r>
                        <a:rPr lang="en-US" b="1" baseline="0" dirty="0" smtClean="0"/>
                        <a:t> and Ad-Hoc Capabilities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limited by DW or Cube: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reporting Platform ad-hoc capabilities</a:t>
                      </a:r>
                      <a:r>
                        <a:rPr lang="en-US" baseline="0" dirty="0" smtClean="0"/>
                        <a:t> are restricted by cube design</a:t>
                      </a:r>
                      <a:endParaRPr lang="en-US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issues with leaf-level</a:t>
                      </a:r>
                      <a:r>
                        <a:rPr lang="en-US" baseline="0" dirty="0" smtClean="0"/>
                        <a:t> calculations </a:t>
                      </a:r>
                      <a:endParaRPr lang="en-US" dirty="0" smtClean="0"/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no ad-hoc capabilities in case of aggregated tables</a:t>
                      </a:r>
                      <a:endParaRPr lang="uk-UA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 limits on the DW level: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mtClean="0"/>
                        <a:t>maximizes </a:t>
                      </a:r>
                      <a:r>
                        <a:rPr lang="en-US" dirty="0" smtClean="0"/>
                        <a:t>the exploitation of Reporting</a:t>
                      </a:r>
                      <a:r>
                        <a:rPr lang="en-US" baseline="0" dirty="0" smtClean="0"/>
                        <a:t> Platform’s features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highly granular analysis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Extensibility and</a:t>
                      </a:r>
                      <a:r>
                        <a:rPr lang="en-US" b="1" baseline="0" dirty="0" smtClean="0"/>
                        <a:t> </a:t>
                      </a:r>
                      <a:r>
                        <a:rPr lang="en-US" b="1" dirty="0" smtClean="0"/>
                        <a:t>SDLC</a:t>
                      </a:r>
                      <a:endParaRPr lang="uk-UA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any functional change requires a number of changes in the ETL, Staging, DW and OLAP Cube</a:t>
                      </a:r>
                      <a:endParaRPr lang="uk-UA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dirty="0" smtClean="0"/>
                        <a:t>Only workers (tasks) and DW structure should be changed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Maintainability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limited maintenance window, complex data processing flow</a:t>
                      </a:r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Simplified maintenance and data flow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Scalability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Scale-in: limited to  ~250 million rows. depends on technology platform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Scale</a:t>
                      </a:r>
                      <a:r>
                        <a:rPr lang="en-US" baseline="0" dirty="0" smtClean="0"/>
                        <a:t>-out: </a:t>
                      </a:r>
                      <a:r>
                        <a:rPr lang="en-US" dirty="0" smtClean="0"/>
                        <a:t>not supported.</a:t>
                      </a:r>
                      <a:r>
                        <a:rPr lang="en-US" baseline="0" dirty="0" smtClean="0"/>
                        <a:t> (</a:t>
                      </a:r>
                      <a:r>
                        <a:rPr lang="en-US" dirty="0" smtClean="0"/>
                        <a:t>manipulations with connection strings or TCP/IP load balancers)</a:t>
                      </a:r>
                      <a:endParaRPr lang="uk-UA" dirty="0"/>
                    </a:p>
                  </a:txBody>
                  <a:tcP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dirty="0" smtClean="0"/>
                        <a:t>Scale-out is supported</a:t>
                      </a:r>
                      <a:r>
                        <a:rPr lang="en-US" baseline="0" dirty="0" smtClean="0"/>
                        <a:t> on each level (MOM, Workers, DW)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baseline="0" dirty="0" smtClean="0"/>
                        <a:t>DW supports up to Petabytes 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Near real-time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 supported in the DW. Real-time data could</a:t>
                      </a:r>
                      <a:r>
                        <a:rPr lang="en-US" baseline="0" dirty="0" smtClean="0"/>
                        <a:t> be obtained directly from transaction system only</a:t>
                      </a:r>
                      <a:endParaRPr lang="uk-UA" dirty="0"/>
                    </a:p>
                  </a:txBody>
                  <a:tcPr>
                    <a:solidFill>
                      <a:srgbClr val="FF896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Push model</a:t>
                      </a:r>
                      <a:r>
                        <a:rPr lang="en-US" baseline="0" dirty="0" smtClean="0"/>
                        <a:t> and database cluster allows near real-time analysis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Cross-systems Data</a:t>
                      </a:r>
                      <a:r>
                        <a:rPr lang="en-US" b="1" baseline="0" dirty="0" smtClean="0"/>
                        <a:t> Consolidation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ETL and Staging data processing</a:t>
                      </a:r>
                      <a:endParaRPr lang="uk-UA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You</a:t>
                      </a:r>
                      <a:r>
                        <a:rPr lang="en-US" baseline="0" dirty="0" smtClean="0"/>
                        <a:t> cannot consolidate heterogonous systems on the “event” level</a:t>
                      </a:r>
                      <a:endParaRPr lang="uk-UA" dirty="0"/>
                    </a:p>
                  </a:txBody>
                  <a:tcPr>
                    <a:solidFill>
                      <a:srgbClr val="FF896D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Information Delivery Model</a:t>
                      </a:r>
                      <a:endParaRPr lang="uk-UA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Pull</a:t>
                      </a:r>
                      <a:r>
                        <a:rPr lang="en-US" baseline="0" dirty="0" smtClean="0"/>
                        <a:t> Model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Push Model</a:t>
                      </a:r>
                      <a:endParaRPr lang="uk-UA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92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57705"/>
          </a:xfrm>
        </p:spPr>
        <p:txBody>
          <a:bodyPr>
            <a:normAutofit/>
          </a:bodyPr>
          <a:lstStyle/>
          <a:p>
            <a:pPr algn="ctr"/>
            <a:r>
              <a:rPr lang="en-US" sz="9600" dirty="0" smtClean="0"/>
              <a:t>Questions?</a:t>
            </a:r>
            <a:endParaRPr lang="uk-UA" sz="9600" dirty="0"/>
          </a:p>
        </p:txBody>
      </p:sp>
    </p:spTree>
    <p:extLst>
      <p:ext uri="{BB962C8B-B14F-4D97-AF65-F5344CB8AC3E}">
        <p14:creationId xmlns:p14="http://schemas.microsoft.com/office/powerpoint/2010/main" val="12421469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90" y="1566831"/>
            <a:ext cx="5393711" cy="48684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838632" y="1779639"/>
            <a:ext cx="3460955" cy="2556387"/>
          </a:xfrm>
          <a:prstGeom prst="roundRect">
            <a:avLst/>
          </a:prstGeom>
          <a:noFill/>
          <a:ln w="476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1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 and Analysis 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traditional approach</a:t>
            </a:r>
            <a:endParaRPr lang="uk-UA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250" y="3476648"/>
            <a:ext cx="895350" cy="97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0" y="1962150"/>
            <a:ext cx="2266950" cy="13097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39" y="4805362"/>
            <a:ext cx="1528762" cy="1403111"/>
          </a:xfrm>
          <a:prstGeom prst="rect">
            <a:avLst/>
          </a:prstGeom>
        </p:spPr>
      </p:pic>
      <p:sp>
        <p:nvSpPr>
          <p:cNvPr id="51" name="Content Placeholder 2"/>
          <p:cNvSpPr txBox="1">
            <a:spLocks/>
          </p:cNvSpPr>
          <p:nvPr/>
        </p:nvSpPr>
        <p:spPr>
          <a:xfrm rot="18562888">
            <a:off x="-385801" y="3468021"/>
            <a:ext cx="4212442" cy="993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rgbClr val="78B832"/>
                </a:solidFill>
              </a:rPr>
              <a:t>t</a:t>
            </a:r>
            <a:r>
              <a:rPr lang="en-US" sz="6000" b="1" dirty="0" smtClean="0">
                <a:solidFill>
                  <a:srgbClr val="78B832"/>
                </a:solidFill>
              </a:rPr>
              <a:t>ransactions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899178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4" name="Rounded Rectangle 53"/>
          <p:cNvSpPr/>
          <p:nvPr/>
        </p:nvSpPr>
        <p:spPr>
          <a:xfrm>
            <a:off x="629102" y="1886761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5" name="Rounded Rectangle 54"/>
          <p:cNvSpPr/>
          <p:nvPr/>
        </p:nvSpPr>
        <p:spPr>
          <a:xfrm>
            <a:off x="1869475" y="1896696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6" name="Rounded Rectangle 55"/>
          <p:cNvSpPr/>
          <p:nvPr/>
        </p:nvSpPr>
        <p:spPr>
          <a:xfrm>
            <a:off x="2135308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Rounded Rectangle 56"/>
          <p:cNvSpPr/>
          <p:nvPr/>
        </p:nvSpPr>
        <p:spPr>
          <a:xfrm>
            <a:off x="1165011" y="1875552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ounded Rectangle 57"/>
          <p:cNvSpPr/>
          <p:nvPr/>
        </p:nvSpPr>
        <p:spPr>
          <a:xfrm>
            <a:off x="1132250" y="3459329"/>
            <a:ext cx="339043" cy="1007214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ounded Rectangle 58"/>
          <p:cNvSpPr/>
          <p:nvPr/>
        </p:nvSpPr>
        <p:spPr>
          <a:xfrm>
            <a:off x="996134" y="4758285"/>
            <a:ext cx="464175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Rounded Rectangle 59"/>
          <p:cNvSpPr/>
          <p:nvPr/>
        </p:nvSpPr>
        <p:spPr>
          <a:xfrm>
            <a:off x="2124659" y="4805363"/>
            <a:ext cx="360141" cy="1367092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3080" y="3198413"/>
            <a:ext cx="1219601" cy="2012261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195348">
            <a:off x="2253883" y="2855866"/>
            <a:ext cx="1779059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2003786" y="3706777"/>
            <a:ext cx="155473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19458190">
            <a:off x="2111475" y="4705223"/>
            <a:ext cx="1853668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3419051" y="6063310"/>
            <a:ext cx="142789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ncremental data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5568" y="2616991"/>
            <a:ext cx="1985243" cy="3275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2082" y="3508926"/>
            <a:ext cx="1028700" cy="1000125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>
            <a:off x="4517297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672" y="3056919"/>
            <a:ext cx="745266" cy="404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0753" y="3539859"/>
            <a:ext cx="745266" cy="4048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4557" y="4104367"/>
            <a:ext cx="509986" cy="40483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14042" y="4104367"/>
            <a:ext cx="514186" cy="40483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995" y="4695177"/>
            <a:ext cx="1339377" cy="237291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6503322" y="3002823"/>
            <a:ext cx="936722" cy="966363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1" name="Rounded Rectangle 80"/>
          <p:cNvSpPr/>
          <p:nvPr/>
        </p:nvSpPr>
        <p:spPr>
          <a:xfrm>
            <a:off x="6315178" y="4088809"/>
            <a:ext cx="1343091" cy="452633"/>
          </a:xfrm>
          <a:prstGeom prst="round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2" name="Rounded Rectangle 81"/>
          <p:cNvSpPr/>
          <p:nvPr/>
        </p:nvSpPr>
        <p:spPr>
          <a:xfrm>
            <a:off x="6230785" y="4652963"/>
            <a:ext cx="1551231" cy="341486"/>
          </a:xfrm>
          <a:prstGeom prst="round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6641921" y="6034356"/>
            <a:ext cx="137921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historical data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2994257" y="6124324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uk-UA" sz="2800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6187960" y="6088327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uk-UA" sz="2800" b="1" dirty="0"/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8249588" y="2094027"/>
            <a:ext cx="3877228" cy="1253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o aggregates:</a:t>
            </a:r>
          </a:p>
          <a:p>
            <a:r>
              <a:rPr lang="en-US" sz="3600" b="1" dirty="0">
                <a:solidFill>
                  <a:srgbClr val="C00000"/>
                </a:solidFill>
              </a:rPr>
              <a:t>p</a:t>
            </a:r>
            <a:r>
              <a:rPr lang="en-US" sz="3600" b="1" dirty="0" smtClean="0">
                <a:solidFill>
                  <a:srgbClr val="C00000"/>
                </a:solidFill>
              </a:rPr>
              <a:t>erformance issue</a:t>
            </a:r>
          </a:p>
          <a:p>
            <a:pPr marL="0" indent="0"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</p:txBody>
      </p:sp>
      <p:sp>
        <p:nvSpPr>
          <p:cNvPr id="94" name="Content Placeholder 2"/>
          <p:cNvSpPr txBox="1">
            <a:spLocks/>
          </p:cNvSpPr>
          <p:nvPr/>
        </p:nvSpPr>
        <p:spPr>
          <a:xfrm>
            <a:off x="8229319" y="4019985"/>
            <a:ext cx="3911219" cy="1862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solidFill>
                  <a:schemeClr val="bg2">
                    <a:lumMod val="50000"/>
                  </a:schemeClr>
                </a:solidFill>
              </a:rPr>
              <a:t>with aggregates: </a:t>
            </a:r>
          </a:p>
          <a:p>
            <a:r>
              <a:rPr lang="en-US" sz="3600" b="1" dirty="0">
                <a:solidFill>
                  <a:srgbClr val="C00000"/>
                </a:solidFill>
              </a:rPr>
              <a:t>n</a:t>
            </a:r>
            <a:r>
              <a:rPr lang="en-US" sz="3600" b="1" dirty="0" smtClean="0">
                <a:solidFill>
                  <a:srgbClr val="C00000"/>
                </a:solidFill>
              </a:rPr>
              <a:t>o ad-hoc capabilities</a:t>
            </a:r>
          </a:p>
          <a:p>
            <a:pPr marL="0" indent="0"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/>
      <p:bldP spid="74" grpId="0" animBg="1"/>
      <p:bldP spid="80" grpId="0" animBg="1"/>
      <p:bldP spid="81" grpId="0" animBg="1"/>
      <p:bldP spid="82" grpId="0" animBg="1"/>
      <p:bldP spid="83" grpId="0"/>
      <p:bldP spid="18" grpId="0" animBg="1"/>
      <p:bldP spid="91" grpId="0" animBg="1"/>
      <p:bldP spid="93" grpId="0"/>
      <p:bldP spid="9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ontent Placeholder 2"/>
          <p:cNvSpPr txBox="1">
            <a:spLocks/>
          </p:cNvSpPr>
          <p:nvPr/>
        </p:nvSpPr>
        <p:spPr>
          <a:xfrm>
            <a:off x="9913790" y="6021064"/>
            <a:ext cx="1642848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err="1">
                <a:solidFill>
                  <a:schemeClr val="tx2">
                    <a:lumMod val="50000"/>
                  </a:schemeClr>
                </a:solidFill>
              </a:rPr>
              <a:t>a</a:t>
            </a:r>
            <a:r>
              <a:rPr lang="en-US" sz="1800" b="1" dirty="0" err="1" smtClean="0">
                <a:solidFill>
                  <a:schemeClr val="tx2">
                    <a:lumMod val="50000"/>
                  </a:schemeClr>
                </a:solidFill>
              </a:rPr>
              <a:t>ggreagated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 data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2940" y="3048435"/>
            <a:ext cx="1650188" cy="2146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processing and Analysis</a:t>
            </a:r>
            <a:r>
              <a:rPr lang="en-US" b="1" dirty="0" smtClean="0"/>
              <a:t> </a:t>
            </a:r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</a:rPr>
              <a:t>traditional approach</a:t>
            </a:r>
            <a:endParaRPr lang="uk-UA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250" y="3476648"/>
            <a:ext cx="895350" cy="97652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50" y="1962150"/>
            <a:ext cx="2266950" cy="130971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039" y="4805362"/>
            <a:ext cx="1528762" cy="1403111"/>
          </a:xfrm>
          <a:prstGeom prst="rect">
            <a:avLst/>
          </a:prstGeom>
        </p:spPr>
      </p:pic>
      <p:sp>
        <p:nvSpPr>
          <p:cNvPr id="51" name="Content Placeholder 2"/>
          <p:cNvSpPr txBox="1">
            <a:spLocks/>
          </p:cNvSpPr>
          <p:nvPr/>
        </p:nvSpPr>
        <p:spPr>
          <a:xfrm rot="18562888">
            <a:off x="-385801" y="3468021"/>
            <a:ext cx="4212442" cy="993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rgbClr val="78B832"/>
                </a:solidFill>
              </a:rPr>
              <a:t>t</a:t>
            </a:r>
            <a:r>
              <a:rPr lang="en-US" sz="6000" b="1" dirty="0" smtClean="0">
                <a:solidFill>
                  <a:srgbClr val="78B832"/>
                </a:solidFill>
              </a:rPr>
              <a:t>ransactions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437128" y="1889843"/>
            <a:ext cx="438994" cy="1447472"/>
          </a:xfrm>
          <a:prstGeom prst="roundRect">
            <a:avLst/>
          </a:prstGeom>
          <a:solidFill>
            <a:srgbClr val="FF33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3" name="Rounded Rectangle 52"/>
          <p:cNvSpPr/>
          <p:nvPr/>
        </p:nvSpPr>
        <p:spPr>
          <a:xfrm>
            <a:off x="899178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4" name="Rounded Rectangle 53"/>
          <p:cNvSpPr/>
          <p:nvPr/>
        </p:nvSpPr>
        <p:spPr>
          <a:xfrm>
            <a:off x="629102" y="1886761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5" name="Rounded Rectangle 54"/>
          <p:cNvSpPr/>
          <p:nvPr/>
        </p:nvSpPr>
        <p:spPr>
          <a:xfrm>
            <a:off x="1869475" y="1896696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6" name="Rounded Rectangle 55"/>
          <p:cNvSpPr/>
          <p:nvPr/>
        </p:nvSpPr>
        <p:spPr>
          <a:xfrm>
            <a:off x="2135308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7" name="Rounded Rectangle 56"/>
          <p:cNvSpPr/>
          <p:nvPr/>
        </p:nvSpPr>
        <p:spPr>
          <a:xfrm>
            <a:off x="1165011" y="1875552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8" name="Rounded Rectangle 57"/>
          <p:cNvSpPr/>
          <p:nvPr/>
        </p:nvSpPr>
        <p:spPr>
          <a:xfrm>
            <a:off x="1132250" y="3459329"/>
            <a:ext cx="339043" cy="1007214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9" name="Rounded Rectangle 58"/>
          <p:cNvSpPr/>
          <p:nvPr/>
        </p:nvSpPr>
        <p:spPr>
          <a:xfrm>
            <a:off x="996134" y="4758285"/>
            <a:ext cx="464175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0" name="Rounded Rectangle 59"/>
          <p:cNvSpPr/>
          <p:nvPr/>
        </p:nvSpPr>
        <p:spPr>
          <a:xfrm>
            <a:off x="2124659" y="4805363"/>
            <a:ext cx="360141" cy="1367092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1" name="Rounded Rectangle 60"/>
          <p:cNvSpPr/>
          <p:nvPr/>
        </p:nvSpPr>
        <p:spPr>
          <a:xfrm>
            <a:off x="1394792" y="4771824"/>
            <a:ext cx="632808" cy="1447472"/>
          </a:xfrm>
          <a:prstGeom prst="roundRect">
            <a:avLst/>
          </a:prstGeom>
          <a:solidFill>
            <a:srgbClr val="FF33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3080" y="3198413"/>
            <a:ext cx="1219601" cy="2012261"/>
          </a:xfrm>
          <a:prstGeom prst="rect">
            <a:avLst/>
          </a:prstGeom>
        </p:spPr>
      </p:pic>
      <p:sp>
        <p:nvSpPr>
          <p:cNvPr id="65" name="Right Arrow 64"/>
          <p:cNvSpPr/>
          <p:nvPr/>
        </p:nvSpPr>
        <p:spPr>
          <a:xfrm rot="2195348">
            <a:off x="2253883" y="2855866"/>
            <a:ext cx="1779059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2003786" y="3706777"/>
            <a:ext cx="155473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7" name="Right Arrow 66"/>
          <p:cNvSpPr/>
          <p:nvPr/>
        </p:nvSpPr>
        <p:spPr>
          <a:xfrm rot="19458190">
            <a:off x="2111475" y="4705223"/>
            <a:ext cx="1853668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ETL</a:t>
            </a:r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8" name="Content Placeholder 2"/>
          <p:cNvSpPr txBox="1">
            <a:spLocks/>
          </p:cNvSpPr>
          <p:nvPr/>
        </p:nvSpPr>
        <p:spPr>
          <a:xfrm>
            <a:off x="3419051" y="6063310"/>
            <a:ext cx="142789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>
                <a:solidFill>
                  <a:schemeClr val="tx2">
                    <a:lumMod val="50000"/>
                  </a:schemeClr>
                </a:solidFill>
              </a:rPr>
              <a:t>i</a:t>
            </a: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ncremental data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5568" y="2616991"/>
            <a:ext cx="1985243" cy="327552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082" y="3508926"/>
            <a:ext cx="1028700" cy="1000125"/>
          </a:xfrm>
          <a:prstGeom prst="rect">
            <a:avLst/>
          </a:prstGeom>
        </p:spPr>
      </p:pic>
      <p:sp>
        <p:nvSpPr>
          <p:cNvPr id="74" name="Right Arrow 73"/>
          <p:cNvSpPr/>
          <p:nvPr/>
        </p:nvSpPr>
        <p:spPr>
          <a:xfrm>
            <a:off x="4517297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5672" y="3056919"/>
            <a:ext cx="745266" cy="404836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0753" y="3539859"/>
            <a:ext cx="745266" cy="4048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557" y="4104367"/>
            <a:ext cx="509986" cy="40483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14042" y="4104367"/>
            <a:ext cx="514186" cy="404836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1995" y="4695177"/>
            <a:ext cx="1339377" cy="237291"/>
          </a:xfrm>
          <a:prstGeom prst="rect">
            <a:avLst/>
          </a:prstGeom>
        </p:spPr>
      </p:pic>
      <p:sp>
        <p:nvSpPr>
          <p:cNvPr id="80" name="Rounded Rectangle 79"/>
          <p:cNvSpPr/>
          <p:nvPr/>
        </p:nvSpPr>
        <p:spPr>
          <a:xfrm>
            <a:off x="6503322" y="3002823"/>
            <a:ext cx="936722" cy="966363"/>
          </a:xfrm>
          <a:prstGeom prst="roundRect">
            <a:avLst/>
          </a:prstGeom>
          <a:solidFill>
            <a:schemeClr val="accent1">
              <a:lumMod val="75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1" name="Rounded Rectangle 80"/>
          <p:cNvSpPr/>
          <p:nvPr/>
        </p:nvSpPr>
        <p:spPr>
          <a:xfrm>
            <a:off x="6315178" y="4088809"/>
            <a:ext cx="1343091" cy="452633"/>
          </a:xfrm>
          <a:prstGeom prst="round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2" name="Rounded Rectangle 81"/>
          <p:cNvSpPr/>
          <p:nvPr/>
        </p:nvSpPr>
        <p:spPr>
          <a:xfrm>
            <a:off x="6230785" y="4652963"/>
            <a:ext cx="1551231" cy="341486"/>
          </a:xfrm>
          <a:prstGeom prst="roundRect">
            <a:avLst/>
          </a:prstGeom>
          <a:solidFill>
            <a:schemeClr val="accent1">
              <a:lumMod val="75000"/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6641921" y="6034356"/>
            <a:ext cx="1379216" cy="302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 smtClean="0">
                <a:solidFill>
                  <a:schemeClr val="tx2">
                    <a:lumMod val="50000"/>
                  </a:schemeClr>
                </a:solidFill>
              </a:rPr>
              <a:t>historical data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1136" y="3508926"/>
            <a:ext cx="1028700" cy="1000125"/>
          </a:xfrm>
          <a:prstGeom prst="rect">
            <a:avLst/>
          </a:prstGeom>
        </p:spPr>
      </p:pic>
      <p:sp>
        <p:nvSpPr>
          <p:cNvPr id="85" name="Right Arrow 84"/>
          <p:cNvSpPr/>
          <p:nvPr/>
        </p:nvSpPr>
        <p:spPr>
          <a:xfrm>
            <a:off x="7886351" y="2576889"/>
            <a:ext cx="1881690" cy="2819400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94257" y="6124324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1</a:t>
            </a:r>
            <a:endParaRPr lang="uk-UA" sz="2800" b="1" dirty="0"/>
          </a:p>
        </p:txBody>
      </p:sp>
      <p:sp>
        <p:nvSpPr>
          <p:cNvPr id="91" name="Rounded Rectangle 90"/>
          <p:cNvSpPr/>
          <p:nvPr/>
        </p:nvSpPr>
        <p:spPr>
          <a:xfrm>
            <a:off x="6187960" y="6088327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  <a:endParaRPr lang="uk-UA" sz="2800" b="1" dirty="0"/>
          </a:p>
        </p:txBody>
      </p:sp>
      <p:sp>
        <p:nvSpPr>
          <p:cNvPr id="92" name="Rounded Rectangle 91"/>
          <p:cNvSpPr/>
          <p:nvPr/>
        </p:nvSpPr>
        <p:spPr>
          <a:xfrm>
            <a:off x="9454291" y="6111773"/>
            <a:ext cx="459499" cy="42862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  <a:endParaRPr lang="uk-UA" sz="2800" b="1" dirty="0"/>
          </a:p>
        </p:txBody>
      </p:sp>
      <p:sp>
        <p:nvSpPr>
          <p:cNvPr id="41" name="Content Placeholder 2"/>
          <p:cNvSpPr txBox="1">
            <a:spLocks/>
          </p:cNvSpPr>
          <p:nvPr/>
        </p:nvSpPr>
        <p:spPr>
          <a:xfrm>
            <a:off x="9413123" y="1600296"/>
            <a:ext cx="2199863" cy="112685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 smtClean="0">
                <a:solidFill>
                  <a:srgbClr val="C00000"/>
                </a:solidFill>
              </a:rPr>
              <a:t>reporting limited by cube design</a:t>
            </a:r>
          </a:p>
        </p:txBody>
      </p:sp>
    </p:spTree>
    <p:extLst>
      <p:ext uri="{BB962C8B-B14F-4D97-AF65-F5344CB8AC3E}">
        <p14:creationId xmlns:p14="http://schemas.microsoft.com/office/powerpoint/2010/main" val="284252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52" grpId="0" animBg="1"/>
      <p:bldP spid="61" grpId="0" animBg="1"/>
      <p:bldP spid="85" grpId="0" animBg="1"/>
      <p:bldP spid="92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 processing and Analysis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modern approach</a:t>
            </a:r>
            <a:endParaRPr lang="uk-UA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Right Arrow 51"/>
          <p:cNvSpPr/>
          <p:nvPr/>
        </p:nvSpPr>
        <p:spPr>
          <a:xfrm>
            <a:off x="1683396" y="3802342"/>
            <a:ext cx="119687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9464719">
            <a:off x="1730486" y="4567729"/>
            <a:ext cx="133056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55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06" y="3476648"/>
            <a:ext cx="895350" cy="97652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06" y="1962150"/>
            <a:ext cx="2266950" cy="13097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95" y="4805362"/>
            <a:ext cx="1528762" cy="1403111"/>
          </a:xfrm>
          <a:prstGeom prst="rect">
            <a:avLst/>
          </a:prstGeom>
        </p:spPr>
      </p:pic>
      <p:sp>
        <p:nvSpPr>
          <p:cNvPr id="67" name="Rounded Rectangle 66"/>
          <p:cNvSpPr/>
          <p:nvPr/>
        </p:nvSpPr>
        <p:spPr>
          <a:xfrm>
            <a:off x="570934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Rounded Rectangle 67"/>
          <p:cNvSpPr/>
          <p:nvPr/>
        </p:nvSpPr>
        <p:spPr>
          <a:xfrm>
            <a:off x="300858" y="1886761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9" name="Rounded Rectangle 68"/>
          <p:cNvSpPr/>
          <p:nvPr/>
        </p:nvSpPr>
        <p:spPr>
          <a:xfrm>
            <a:off x="1541231" y="1896696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0" name="Rounded Rectangle 69"/>
          <p:cNvSpPr/>
          <p:nvPr/>
        </p:nvSpPr>
        <p:spPr>
          <a:xfrm>
            <a:off x="1807064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2" name="Rounded Rectangle 71"/>
          <p:cNvSpPr/>
          <p:nvPr/>
        </p:nvSpPr>
        <p:spPr>
          <a:xfrm>
            <a:off x="836767" y="1875552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3" name="Rounded Rectangle 72"/>
          <p:cNvSpPr/>
          <p:nvPr/>
        </p:nvSpPr>
        <p:spPr>
          <a:xfrm>
            <a:off x="804006" y="3459329"/>
            <a:ext cx="339043" cy="1007214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4" name="Rounded Rectangle 73"/>
          <p:cNvSpPr/>
          <p:nvPr/>
        </p:nvSpPr>
        <p:spPr>
          <a:xfrm>
            <a:off x="667890" y="4758285"/>
            <a:ext cx="464175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5" name="Rounded Rectangle 74"/>
          <p:cNvSpPr/>
          <p:nvPr/>
        </p:nvSpPr>
        <p:spPr>
          <a:xfrm>
            <a:off x="1796415" y="4805363"/>
            <a:ext cx="360141" cy="1367092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4531" y="3521806"/>
            <a:ext cx="1307660" cy="351484"/>
          </a:xfrm>
          <a:prstGeom prst="rect">
            <a:avLst/>
          </a:prstGeom>
        </p:spPr>
      </p:pic>
      <p:sp>
        <p:nvSpPr>
          <p:cNvPr id="83" name="Title 1"/>
          <p:cNvSpPr txBox="1">
            <a:spLocks/>
          </p:cNvSpPr>
          <p:nvPr/>
        </p:nvSpPr>
        <p:spPr>
          <a:xfrm>
            <a:off x="3029723" y="4586631"/>
            <a:ext cx="852485" cy="4734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bg2">
                    <a:lumMod val="25000"/>
                  </a:schemeClr>
                </a:solidFill>
              </a:rPr>
              <a:t>MOM</a:t>
            </a:r>
            <a:endParaRPr lang="uk-UA" sz="24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7520" y="3487554"/>
            <a:ext cx="1175325" cy="1175903"/>
          </a:xfrm>
          <a:prstGeom prst="rect">
            <a:avLst/>
          </a:prstGeom>
        </p:spPr>
      </p:pic>
      <p:sp>
        <p:nvSpPr>
          <p:cNvPr id="85" name="Title 1"/>
          <p:cNvSpPr txBox="1">
            <a:spLocks/>
          </p:cNvSpPr>
          <p:nvPr/>
        </p:nvSpPr>
        <p:spPr>
          <a:xfrm>
            <a:off x="4148474" y="4583638"/>
            <a:ext cx="1860032" cy="422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workers</a:t>
            </a:r>
            <a:endParaRPr lang="uk-UA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7" name="Right Arrow 86"/>
          <p:cNvSpPr/>
          <p:nvPr/>
        </p:nvSpPr>
        <p:spPr>
          <a:xfrm>
            <a:off x="3994905" y="3456380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0" name="Title 1"/>
          <p:cNvSpPr txBox="1">
            <a:spLocks/>
          </p:cNvSpPr>
          <p:nvPr/>
        </p:nvSpPr>
        <p:spPr>
          <a:xfrm>
            <a:off x="2458082" y="2361164"/>
            <a:ext cx="3449625" cy="759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assively parallel processing</a:t>
            </a:r>
            <a:endParaRPr lang="uk-UA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016697" y="3855516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006755" y="4275945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814" y="3918568"/>
            <a:ext cx="1307660" cy="35148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2337" y="4317704"/>
            <a:ext cx="1307660" cy="351484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745267">
            <a:off x="1887076" y="3092921"/>
            <a:ext cx="1180684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5" name="Content Placeholder 2"/>
          <p:cNvSpPr txBox="1">
            <a:spLocks/>
          </p:cNvSpPr>
          <p:nvPr/>
        </p:nvSpPr>
        <p:spPr>
          <a:xfrm rot="18562888">
            <a:off x="-714045" y="3468021"/>
            <a:ext cx="4212442" cy="9937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000" b="1" dirty="0">
                <a:solidFill>
                  <a:srgbClr val="78B832"/>
                </a:solidFill>
              </a:rPr>
              <a:t>t</a:t>
            </a:r>
            <a:r>
              <a:rPr lang="en-US" sz="6000" b="1" dirty="0" smtClean="0">
                <a:solidFill>
                  <a:srgbClr val="78B832"/>
                </a:solidFill>
              </a:rPr>
              <a:t>ransactions</a:t>
            </a:r>
          </a:p>
        </p:txBody>
      </p:sp>
      <p:sp>
        <p:nvSpPr>
          <p:cNvPr id="106" name="Rounded Rectangle 105"/>
          <p:cNvSpPr/>
          <p:nvPr/>
        </p:nvSpPr>
        <p:spPr>
          <a:xfrm>
            <a:off x="2571850" y="2253076"/>
            <a:ext cx="3294684" cy="3051825"/>
          </a:xfrm>
          <a:prstGeom prst="round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9" name="Right Arrow 118"/>
          <p:cNvSpPr/>
          <p:nvPr/>
        </p:nvSpPr>
        <p:spPr>
          <a:xfrm>
            <a:off x="5599712" y="3450487"/>
            <a:ext cx="918037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0" name="Right Arrow 119"/>
          <p:cNvSpPr/>
          <p:nvPr/>
        </p:nvSpPr>
        <p:spPr>
          <a:xfrm>
            <a:off x="5621505" y="3849623"/>
            <a:ext cx="896244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1" name="Right Arrow 120"/>
          <p:cNvSpPr/>
          <p:nvPr/>
        </p:nvSpPr>
        <p:spPr>
          <a:xfrm>
            <a:off x="5611563" y="4270052"/>
            <a:ext cx="90618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22" name="Title 1"/>
          <p:cNvSpPr txBox="1">
            <a:spLocks/>
          </p:cNvSpPr>
          <p:nvPr/>
        </p:nvSpPr>
        <p:spPr>
          <a:xfrm>
            <a:off x="6046718" y="2048400"/>
            <a:ext cx="2271955" cy="1354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column oriented storage</a:t>
            </a:r>
            <a:endParaRPr lang="uk-UA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7750" y="3188233"/>
            <a:ext cx="1352550" cy="1752600"/>
          </a:xfrm>
          <a:prstGeom prst="rect">
            <a:avLst/>
          </a:prstGeom>
        </p:spPr>
      </p:pic>
      <p:sp>
        <p:nvSpPr>
          <p:cNvPr id="123" name="Content Placeholder 2"/>
          <p:cNvSpPr txBox="1">
            <a:spLocks/>
          </p:cNvSpPr>
          <p:nvPr/>
        </p:nvSpPr>
        <p:spPr>
          <a:xfrm>
            <a:off x="8379543" y="3521806"/>
            <a:ext cx="3700839" cy="125385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smtClean="0">
                <a:solidFill>
                  <a:srgbClr val="78B832"/>
                </a:solidFill>
              </a:rPr>
              <a:t>Near real time data processing</a:t>
            </a:r>
          </a:p>
          <a:p>
            <a:r>
              <a:rPr lang="en-US" sz="3200" b="1" dirty="0">
                <a:solidFill>
                  <a:srgbClr val="78B832"/>
                </a:solidFill>
              </a:rPr>
              <a:t>ad-hoc </a:t>
            </a:r>
            <a:r>
              <a:rPr lang="en-US" sz="3200" b="1" dirty="0" smtClean="0">
                <a:solidFill>
                  <a:srgbClr val="78B832"/>
                </a:solidFill>
              </a:rPr>
              <a:t>capabilities</a:t>
            </a:r>
          </a:p>
          <a:p>
            <a:pPr marL="0" indent="0">
              <a:buNone/>
            </a:pPr>
            <a:endParaRPr lang="en-US" sz="3600" b="1" dirty="0" smtClean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600" b="1" dirty="0" smtClean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880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3" grpId="0" animBg="1"/>
      <p:bldP spid="74" grpId="0" animBg="1"/>
      <p:bldP spid="75" grpId="0" animBg="1"/>
      <p:bldP spid="83" grpId="0"/>
      <p:bldP spid="85" grpId="0"/>
      <p:bldP spid="87" grpId="0" animBg="1"/>
      <p:bldP spid="90" grpId="0"/>
      <p:bldP spid="97" grpId="0" animBg="1"/>
      <p:bldP spid="98" grpId="0" animBg="1"/>
      <p:bldP spid="51" grpId="0" animBg="1"/>
      <p:bldP spid="106" grpId="0" animBg="1"/>
      <p:bldP spid="119" grpId="0" animBg="1"/>
      <p:bldP spid="120" grpId="0" animBg="1"/>
      <p:bldP spid="121" grpId="0" animBg="1"/>
      <p:bldP spid="122" grpId="0"/>
      <p:bldP spid="1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ounded Rectangle 90"/>
          <p:cNvSpPr/>
          <p:nvPr/>
        </p:nvSpPr>
        <p:spPr>
          <a:xfrm>
            <a:off x="6004292" y="2896110"/>
            <a:ext cx="3972650" cy="25791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56" name="Content Placeholder 5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4755" y="3140320"/>
            <a:ext cx="1429732" cy="2209229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1683396" y="3802342"/>
            <a:ext cx="119687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3" name="Right Arrow 52"/>
          <p:cNvSpPr/>
          <p:nvPr/>
        </p:nvSpPr>
        <p:spPr>
          <a:xfrm rot="19464719">
            <a:off x="1730486" y="4567729"/>
            <a:ext cx="1330563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5" name="Title 1"/>
          <p:cNvSpPr txBox="1">
            <a:spLocks/>
          </p:cNvSpPr>
          <p:nvPr/>
        </p:nvSpPr>
        <p:spPr>
          <a:xfrm>
            <a:off x="7522091" y="4812526"/>
            <a:ext cx="2649676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</a:t>
            </a:r>
            <a:r>
              <a:rPr 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emantic model</a:t>
            </a:r>
            <a:endParaRPr lang="uk-UA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0" name="Rounded Rectangle 99"/>
          <p:cNvSpPr/>
          <p:nvPr/>
        </p:nvSpPr>
        <p:spPr>
          <a:xfrm>
            <a:off x="7770736" y="2117542"/>
            <a:ext cx="4264558" cy="3591596"/>
          </a:xfrm>
          <a:prstGeom prst="roundRect">
            <a:avLst/>
          </a:prstGeom>
          <a:solidFill>
            <a:schemeClr val="bg1">
              <a:lumMod val="75000"/>
              <a:alpha val="1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2786" y="4172661"/>
            <a:ext cx="1652764" cy="110272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6485" y="2835383"/>
            <a:ext cx="1617076" cy="1031849"/>
          </a:xfrm>
          <a:prstGeom prst="rect">
            <a:avLst/>
          </a:prstGeom>
        </p:spPr>
      </p:pic>
      <p:sp>
        <p:nvSpPr>
          <p:cNvPr id="113" name="Rounded Rectangle 112"/>
          <p:cNvSpPr/>
          <p:nvPr/>
        </p:nvSpPr>
        <p:spPr>
          <a:xfrm rot="16200000">
            <a:off x="7087247" y="3974503"/>
            <a:ext cx="758427" cy="92267"/>
          </a:xfrm>
          <a:prstGeom prst="roundRect">
            <a:avLst/>
          </a:prstGeom>
          <a:solidFill>
            <a:srgbClr val="FF33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55" name="Content Placeholder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06" y="3476648"/>
            <a:ext cx="895350" cy="97652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206" y="1962150"/>
            <a:ext cx="2266950" cy="13097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95" y="4805362"/>
            <a:ext cx="1528762" cy="1403111"/>
          </a:xfrm>
          <a:prstGeom prst="rect">
            <a:avLst/>
          </a:prstGeom>
        </p:spPr>
      </p:pic>
      <p:sp>
        <p:nvSpPr>
          <p:cNvPr id="66" name="Rounded Rectangle 65"/>
          <p:cNvSpPr/>
          <p:nvPr/>
        </p:nvSpPr>
        <p:spPr>
          <a:xfrm>
            <a:off x="1108884" y="1889843"/>
            <a:ext cx="438994" cy="1447472"/>
          </a:xfrm>
          <a:prstGeom prst="roundRect">
            <a:avLst/>
          </a:prstGeom>
          <a:solidFill>
            <a:srgbClr val="FF33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7" name="Rounded Rectangle 66"/>
          <p:cNvSpPr/>
          <p:nvPr/>
        </p:nvSpPr>
        <p:spPr>
          <a:xfrm>
            <a:off x="570934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8" name="Rounded Rectangle 67"/>
          <p:cNvSpPr/>
          <p:nvPr/>
        </p:nvSpPr>
        <p:spPr>
          <a:xfrm>
            <a:off x="300858" y="1886761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9" name="Rounded Rectangle 68"/>
          <p:cNvSpPr/>
          <p:nvPr/>
        </p:nvSpPr>
        <p:spPr>
          <a:xfrm>
            <a:off x="1541231" y="1896696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0" name="Rounded Rectangle 69"/>
          <p:cNvSpPr/>
          <p:nvPr/>
        </p:nvSpPr>
        <p:spPr>
          <a:xfrm>
            <a:off x="1807064" y="1886123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2" name="Rounded Rectangle 71"/>
          <p:cNvSpPr/>
          <p:nvPr/>
        </p:nvSpPr>
        <p:spPr>
          <a:xfrm>
            <a:off x="836767" y="1875552"/>
            <a:ext cx="270076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3" name="Rounded Rectangle 72"/>
          <p:cNvSpPr/>
          <p:nvPr/>
        </p:nvSpPr>
        <p:spPr>
          <a:xfrm>
            <a:off x="804006" y="3459329"/>
            <a:ext cx="339043" cy="1007214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4" name="Rounded Rectangle 73"/>
          <p:cNvSpPr/>
          <p:nvPr/>
        </p:nvSpPr>
        <p:spPr>
          <a:xfrm>
            <a:off x="667890" y="4758285"/>
            <a:ext cx="464175" cy="1461763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5" name="Rounded Rectangle 74"/>
          <p:cNvSpPr/>
          <p:nvPr/>
        </p:nvSpPr>
        <p:spPr>
          <a:xfrm>
            <a:off x="1796415" y="4805363"/>
            <a:ext cx="360141" cy="1367092"/>
          </a:xfrm>
          <a:prstGeom prst="roundRect">
            <a:avLst/>
          </a:prstGeom>
          <a:solidFill>
            <a:schemeClr val="accent1">
              <a:lumMod val="7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76" name="Rounded Rectangle 75"/>
          <p:cNvSpPr/>
          <p:nvPr/>
        </p:nvSpPr>
        <p:spPr>
          <a:xfrm>
            <a:off x="1066548" y="4771824"/>
            <a:ext cx="632808" cy="1447472"/>
          </a:xfrm>
          <a:prstGeom prst="roundRect">
            <a:avLst/>
          </a:prstGeom>
          <a:solidFill>
            <a:srgbClr val="FF33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531" y="3521806"/>
            <a:ext cx="1307660" cy="3514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77520" y="3487554"/>
            <a:ext cx="1175325" cy="1175903"/>
          </a:xfrm>
          <a:prstGeom prst="rect">
            <a:avLst/>
          </a:prstGeom>
        </p:spPr>
      </p:pic>
      <p:sp>
        <p:nvSpPr>
          <p:cNvPr id="87" name="Right Arrow 86"/>
          <p:cNvSpPr/>
          <p:nvPr/>
        </p:nvSpPr>
        <p:spPr>
          <a:xfrm>
            <a:off x="3994905" y="3456380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7" name="Right Arrow 96"/>
          <p:cNvSpPr/>
          <p:nvPr/>
        </p:nvSpPr>
        <p:spPr>
          <a:xfrm>
            <a:off x="4016697" y="3855516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8" name="Right Arrow 97"/>
          <p:cNvSpPr/>
          <p:nvPr/>
        </p:nvSpPr>
        <p:spPr>
          <a:xfrm>
            <a:off x="4006755" y="4275945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2814" y="3918568"/>
            <a:ext cx="1307660" cy="351484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337" y="4317704"/>
            <a:ext cx="1307660" cy="351484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745267">
            <a:off x="1887076" y="3092921"/>
            <a:ext cx="1180684" cy="551685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2588904" y="2896110"/>
            <a:ext cx="3294684" cy="2558946"/>
          </a:xfrm>
          <a:prstGeom prst="roundRect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uk-UA" b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78" name="Straight Arrow Connector 77"/>
          <p:cNvCxnSpPr>
            <a:endCxn id="64" idx="0"/>
          </p:cNvCxnSpPr>
          <p:nvPr/>
        </p:nvCxnSpPr>
        <p:spPr>
          <a:xfrm>
            <a:off x="9028082" y="4171660"/>
            <a:ext cx="397930" cy="332920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endCxn id="63" idx="0"/>
          </p:cNvCxnSpPr>
          <p:nvPr/>
        </p:nvCxnSpPr>
        <p:spPr>
          <a:xfrm flipH="1">
            <a:off x="8352042" y="4171660"/>
            <a:ext cx="377218" cy="332920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8" idx="2"/>
          </p:cNvCxnSpPr>
          <p:nvPr/>
        </p:nvCxnSpPr>
        <p:spPr>
          <a:xfrm flipV="1">
            <a:off x="9053621" y="3769089"/>
            <a:ext cx="368438" cy="307946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8528938" y="3956300"/>
            <a:ext cx="721507" cy="407101"/>
          </a:xfrm>
          <a:prstGeom prst="roundRect">
            <a:avLst/>
          </a:prstGeom>
          <a:solidFill>
            <a:srgbClr val="BB4D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Sales</a:t>
            </a:r>
            <a:endParaRPr lang="uk-UA" b="1" dirty="0"/>
          </a:p>
        </p:txBody>
      </p:sp>
      <p:sp>
        <p:nvSpPr>
          <p:cNvPr id="58" name="Rounded Rectangle 57"/>
          <p:cNvSpPr/>
          <p:nvPr/>
        </p:nvSpPr>
        <p:spPr>
          <a:xfrm>
            <a:off x="9020176" y="3397506"/>
            <a:ext cx="803765" cy="371583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Product</a:t>
            </a:r>
            <a:endParaRPr lang="uk-UA" sz="1400" b="1" dirty="0"/>
          </a:p>
        </p:txBody>
      </p:sp>
      <p:sp>
        <p:nvSpPr>
          <p:cNvPr id="62" name="Rounded Rectangle 61"/>
          <p:cNvSpPr/>
          <p:nvPr/>
        </p:nvSpPr>
        <p:spPr>
          <a:xfrm>
            <a:off x="7895654" y="3409230"/>
            <a:ext cx="934216" cy="37158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Customer</a:t>
            </a:r>
            <a:endParaRPr lang="uk-UA" sz="1400" b="1" dirty="0"/>
          </a:p>
        </p:txBody>
      </p:sp>
      <p:sp>
        <p:nvSpPr>
          <p:cNvPr id="63" name="Rounded Rectangle 62"/>
          <p:cNvSpPr/>
          <p:nvPr/>
        </p:nvSpPr>
        <p:spPr>
          <a:xfrm>
            <a:off x="7895653" y="4504580"/>
            <a:ext cx="912777" cy="37760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Date</a:t>
            </a:r>
            <a:endParaRPr lang="uk-UA" sz="1400" b="1" dirty="0"/>
          </a:p>
        </p:txBody>
      </p:sp>
      <p:sp>
        <p:nvSpPr>
          <p:cNvPr id="64" name="Rounded Rectangle 63"/>
          <p:cNvSpPr/>
          <p:nvPr/>
        </p:nvSpPr>
        <p:spPr>
          <a:xfrm>
            <a:off x="9028082" y="4504580"/>
            <a:ext cx="795859" cy="3776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/>
              <a:t>Branch</a:t>
            </a:r>
            <a:endParaRPr lang="uk-UA" sz="1400" b="1" dirty="0"/>
          </a:p>
        </p:txBody>
      </p:sp>
      <p:cxnSp>
        <p:nvCxnSpPr>
          <p:cNvPr id="71" name="Straight Arrow Connector 70"/>
          <p:cNvCxnSpPr>
            <a:endCxn id="62" idx="2"/>
          </p:cNvCxnSpPr>
          <p:nvPr/>
        </p:nvCxnSpPr>
        <p:spPr>
          <a:xfrm flipH="1" flipV="1">
            <a:off x="8362762" y="3780812"/>
            <a:ext cx="192046" cy="203638"/>
          </a:xfrm>
          <a:prstGeom prst="straightConnector1">
            <a:avLst/>
          </a:prstGeom>
          <a:ln w="6667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itle 1"/>
          <p:cNvSpPr txBox="1">
            <a:spLocks/>
          </p:cNvSpPr>
          <p:nvPr/>
        </p:nvSpPr>
        <p:spPr>
          <a:xfrm>
            <a:off x="7885576" y="2092441"/>
            <a:ext cx="3876729" cy="759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reporting platform</a:t>
            </a:r>
            <a:endParaRPr lang="uk-UA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599713" y="3450487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0" name="Right Arrow 49"/>
          <p:cNvSpPr/>
          <p:nvPr/>
        </p:nvSpPr>
        <p:spPr>
          <a:xfrm>
            <a:off x="5621505" y="3849623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4" name="Right Arrow 53"/>
          <p:cNvSpPr/>
          <p:nvPr/>
        </p:nvSpPr>
        <p:spPr>
          <a:xfrm>
            <a:off x="5611563" y="4270052"/>
            <a:ext cx="590736" cy="429821"/>
          </a:xfrm>
          <a:prstGeom prst="rightArrow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9" name="Content Placeholder 2"/>
          <p:cNvSpPr txBox="1">
            <a:spLocks/>
          </p:cNvSpPr>
          <p:nvPr/>
        </p:nvSpPr>
        <p:spPr>
          <a:xfrm>
            <a:off x="3300193" y="1607180"/>
            <a:ext cx="3529977" cy="12538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78B832"/>
                </a:solidFill>
              </a:rPr>
              <a:t>s</a:t>
            </a:r>
            <a:r>
              <a:rPr lang="en-US" b="1" dirty="0" smtClean="0">
                <a:solidFill>
                  <a:srgbClr val="78B832"/>
                </a:solidFill>
              </a:rPr>
              <a:t>elf-service</a:t>
            </a:r>
          </a:p>
          <a:p>
            <a:r>
              <a:rPr lang="en-US" b="1" dirty="0" smtClean="0">
                <a:solidFill>
                  <a:srgbClr val="78B832"/>
                </a:solidFill>
              </a:rPr>
              <a:t>highly granular view</a:t>
            </a:r>
            <a:endParaRPr lang="en-US" sz="3200" b="1" dirty="0" smtClean="0">
              <a:solidFill>
                <a:srgbClr val="78B832"/>
              </a:solidFill>
            </a:endParaRPr>
          </a:p>
          <a:p>
            <a:pPr marL="0" indent="0">
              <a:buNone/>
            </a:pPr>
            <a:endParaRPr lang="en-US" sz="32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sz="3200" b="1" dirty="0" smtClean="0">
              <a:solidFill>
                <a:srgbClr val="C00000"/>
              </a:solidFill>
            </a:endParaRPr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Data processing and Analysis </a:t>
            </a:r>
            <a:r>
              <a:rPr lang="en-US" sz="3200" b="1" dirty="0" smtClean="0">
                <a:solidFill>
                  <a:schemeClr val="bg1">
                    <a:lumMod val="50000"/>
                  </a:schemeClr>
                </a:solidFill>
              </a:rPr>
              <a:t>modern approach</a:t>
            </a:r>
            <a:endParaRPr lang="uk-UA" sz="3200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57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66" grpId="0" animBg="1"/>
      <p:bldP spid="76" grpId="0" animBg="1"/>
      <p:bldP spid="106" grpId="0" animBg="1"/>
      <p:bldP spid="7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Technology Stack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1755" y="1825625"/>
            <a:ext cx="746022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Message Oriented Middleware</a:t>
            </a:r>
          </a:p>
          <a:p>
            <a:pPr lvl="1"/>
            <a:r>
              <a:rPr lang="en-US" dirty="0" err="1" smtClean="0"/>
              <a:t>RabbitMQ</a:t>
            </a:r>
            <a:endParaRPr lang="en-US" dirty="0" smtClean="0"/>
          </a:p>
          <a:p>
            <a:pPr lvl="1"/>
            <a:r>
              <a:rPr lang="en-US" dirty="0" smtClean="0"/>
              <a:t>Amazon SQS</a:t>
            </a:r>
          </a:p>
          <a:p>
            <a:pPr marL="0" indent="0">
              <a:buNone/>
            </a:pPr>
            <a:r>
              <a:rPr lang="en-US" b="1" dirty="0" smtClean="0"/>
              <a:t>Distributed Tasks Middleware</a:t>
            </a:r>
          </a:p>
          <a:p>
            <a:pPr lvl="1"/>
            <a:r>
              <a:rPr lang="en-US" dirty="0" smtClean="0"/>
              <a:t>Celery</a:t>
            </a:r>
          </a:p>
          <a:p>
            <a:pPr marL="0" indent="0">
              <a:buNone/>
            </a:pPr>
            <a:r>
              <a:rPr lang="en-US" b="1" dirty="0" smtClean="0"/>
              <a:t>Databases</a:t>
            </a:r>
          </a:p>
          <a:p>
            <a:pPr lvl="1"/>
            <a:r>
              <a:rPr lang="en-US" dirty="0" smtClean="0"/>
              <a:t>Amazon Redshift (column-oriented database</a:t>
            </a:r>
            <a:r>
              <a:rPr lang="en-US" dirty="0"/>
              <a:t> </a:t>
            </a:r>
            <a:r>
              <a:rPr lang="en-US" sz="1800" u="sng" dirty="0" smtClean="0"/>
              <a:t>+ Amazon RDS (MySQL RDBMS)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95062" y="1825625"/>
            <a:ext cx="767275" cy="206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93345" y="2055240"/>
            <a:ext cx="767275" cy="2062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982868" y="2306890"/>
            <a:ext cx="767275" cy="206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68" y="3129327"/>
            <a:ext cx="790397" cy="790786"/>
          </a:xfrm>
          <a:prstGeom prst="rect">
            <a:avLst/>
          </a:prstGeom>
        </p:spPr>
      </p:pic>
      <p:pic>
        <p:nvPicPr>
          <p:cNvPr id="8" name="Content Placeholder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345" y="4254138"/>
            <a:ext cx="816565" cy="12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Reference Architecture</a:t>
            </a:r>
            <a:endParaRPr lang="uk-UA" b="1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639" y="1626334"/>
            <a:ext cx="8532658" cy="496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487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8185</TotalTime>
  <Words>449</Words>
  <Application>Microsoft Office PowerPoint</Application>
  <PresentationFormat>Widescreen</PresentationFormat>
  <Paragraphs>155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Structured Analytics Near real-time &amp; Big Data</vt:lpstr>
      <vt:lpstr>Big Picture</vt:lpstr>
      <vt:lpstr>Big Picture</vt:lpstr>
      <vt:lpstr>Data processing and Analysis  traditional approach</vt:lpstr>
      <vt:lpstr>Data processing and Analysis traditional approach</vt:lpstr>
      <vt:lpstr>Data processing and Analysis modern approach</vt:lpstr>
      <vt:lpstr>PowerPoint Presentation</vt:lpstr>
      <vt:lpstr>Technology Stack</vt:lpstr>
      <vt:lpstr>Reference Architecture</vt:lpstr>
      <vt:lpstr>Amazon Redshift</vt:lpstr>
      <vt:lpstr>Scalability</vt:lpstr>
      <vt:lpstr>Data Growth traditional approach</vt:lpstr>
      <vt:lpstr>Data Growth traditional approach</vt:lpstr>
      <vt:lpstr>Data Growth modern approach</vt:lpstr>
      <vt:lpstr>Information Delivery  pull model vs. push model</vt:lpstr>
      <vt:lpstr>Information Delivery pull model</vt:lpstr>
      <vt:lpstr>Information Delivery push model</vt:lpstr>
      <vt:lpstr>Data Processing</vt:lpstr>
      <vt:lpstr>Performance</vt:lpstr>
      <vt:lpstr>PowerPoint Presentation</vt:lpstr>
      <vt:lpstr>PowerPoint Presentation</vt:lpstr>
      <vt:lpstr>Questions?</vt:lpstr>
    </vt:vector>
  </TitlesOfParts>
  <Company>Softserve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Taras Bachynskyy</dc:creator>
  <cp:lastModifiedBy>Taras Bachynskyy</cp:lastModifiedBy>
  <cp:revision>209</cp:revision>
  <dcterms:created xsi:type="dcterms:W3CDTF">2013-07-06T10:19:46Z</dcterms:created>
  <dcterms:modified xsi:type="dcterms:W3CDTF">2013-09-30T14:31:06Z</dcterms:modified>
</cp:coreProperties>
</file>